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BUKTI DAN DOKUMENTASI</a:t>
            </a:r>
            <a:endParaRPr lang="id-ID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4120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ASERSI </a:t>
            </a:r>
            <a:r>
              <a:rPr lang="en-US" sz="3200" b="1" dirty="0" smtClean="0">
                <a:solidFill>
                  <a:srgbClr val="FF0000"/>
                </a:solidFill>
              </a:rPr>
              <a:t>MENGENI PENYAJIAN &amp; PENGUNGKAPAN </a:t>
            </a:r>
            <a:r>
              <a:rPr lang="en-US" sz="1800" b="1" dirty="0" smtClean="0">
                <a:solidFill>
                  <a:srgbClr val="FF0000"/>
                </a:solidFill>
              </a:rPr>
              <a:t>LANJUT …..</a:t>
            </a:r>
            <a:endParaRPr lang="id-ID" sz="3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8039"/>
            <a:ext cx="10018713" cy="4413161"/>
          </a:xfrm>
        </p:spPr>
        <p:txBody>
          <a:bodyPr>
            <a:normAutofit fontScale="85000" lnSpcReduction="10000"/>
          </a:bodyPr>
          <a:lstStyle/>
          <a:p>
            <a:endParaRPr lang="en-US" sz="3600" b="1" dirty="0" smtClean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rgbClr val="002060"/>
                </a:solidFill>
              </a:rPr>
              <a:t>KLASIFIKASI &amp; KETERPAHAMAN (CLASSIFICATION AND UNDERSTANDABILITY) :INFORMASI KEUANGAN DISAJIKAN DAN DIDESKRIPSIKAN SECARA TEPAT &amp; PENGUNGKAPAN DINYATAKAN DENGAN JELAS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AKURASI DAN PENILAIAN ( ACCURACY AND VALUATIN) : INFORMASI KEUANGAN DAN LAINNYA DIUNGKAPKAN SECARA WAJAR DAN DALAM JUMLAH YG LAYAK</a:t>
            </a:r>
          </a:p>
        </p:txBody>
      </p:sp>
    </p:spTree>
    <p:extLst>
      <p:ext uri="{BB962C8B-B14F-4D97-AF65-F5344CB8AC3E}">
        <p14:creationId xmlns:p14="http://schemas.microsoft.com/office/powerpoint/2010/main" val="1183647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86366"/>
            <a:ext cx="10018713" cy="99167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ASERSI </a:t>
            </a:r>
            <a:r>
              <a:rPr lang="en-US" sz="3200" b="1" dirty="0" smtClean="0">
                <a:solidFill>
                  <a:srgbClr val="FF0000"/>
                </a:solidFill>
              </a:rPr>
              <a:t>MANAJEMEN, SALAH SAJI YG MUNGKIN TERJADI &amp; </a:t>
            </a:r>
            <a:r>
              <a:rPr lang="en-US" sz="2800" b="1" dirty="0" smtClean="0">
                <a:solidFill>
                  <a:srgbClr val="FF0000"/>
                </a:solidFill>
              </a:rPr>
              <a:t>ILUSTRASI</a:t>
            </a:r>
            <a:r>
              <a:rPr lang="en-US" sz="3200" b="1" dirty="0" smtClean="0">
                <a:solidFill>
                  <a:srgbClr val="FF0000"/>
                </a:solidFill>
              </a:rPr>
              <a:t> PROSEDUR AUDIT</a:t>
            </a:r>
            <a:endParaRPr lang="id-ID" sz="32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617370"/>
              </p:ext>
            </p:extLst>
          </p:nvPr>
        </p:nvGraphicFramePr>
        <p:xfrm>
          <a:off x="1484313" y="1416587"/>
          <a:ext cx="10018713" cy="5395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2988"/>
                <a:gridCol w="3052293"/>
                <a:gridCol w="4123432"/>
              </a:tblGrid>
              <a:tr h="8426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ASERI MANAJ. MENGNAI KOMPONEN PIUTANG PD LAP.KEUANGAN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SALAH SAJI YG MUNGKIN TERJADI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CONTOH PROSEDUR AUDIT UNTUK AKUN PIUTANG</a:t>
                      </a:r>
                      <a:endParaRPr lang="id-ID" dirty="0"/>
                    </a:p>
                  </a:txBody>
                  <a:tcPr/>
                </a:tc>
              </a:tr>
              <a:tr h="36659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KEBERADAAN</a:t>
                      </a:r>
                      <a:endParaRPr lang="id-ID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PELANGGAN FIKTIF</a:t>
                      </a:r>
                      <a:endParaRPr lang="id-ID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KONFIRMASI</a:t>
                      </a:r>
                      <a:endParaRPr lang="id-ID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95313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HAK &amp; KEWAJIBAN</a:t>
                      </a:r>
                      <a:endParaRPr lang="id-ID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PIUTANG TELAH DIJUAL ATAU DIFAKTORKAN</a:t>
                      </a:r>
                      <a:endParaRPr lang="id-ID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BERTANYALAH KPD MANAJEMEN APAKAH PIUTANG TELAH DIJUAL TER</a:t>
                      </a:r>
                      <a:endParaRPr lang="id-ID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3968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B0F0"/>
                          </a:solidFill>
                        </a:rPr>
                        <a:t>KELENGKAPAN</a:t>
                      </a:r>
                      <a:endParaRPr lang="id-ID" sz="20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B0F0"/>
                          </a:solidFill>
                        </a:rPr>
                        <a:t>AKUN PELANGGN TIDAK DICATAT</a:t>
                      </a:r>
                      <a:endParaRPr lang="id-ID" sz="20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B0F0"/>
                          </a:solidFill>
                        </a:rPr>
                        <a:t>PASTIKAN JUMLAH TOTAL BUKU BESAR PEMBANTU PIUTANG SAMA DENGAN AKUN PENGENDALI PIUTANG</a:t>
                      </a:r>
                      <a:endParaRPr lang="id-ID" sz="20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153968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7030A0"/>
                          </a:solidFill>
                        </a:rPr>
                        <a:t>PENILAIAN ATAU ALOKASI</a:t>
                      </a:r>
                      <a:endParaRPr lang="id-ID" sz="2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7030A0"/>
                          </a:solidFill>
                        </a:rPr>
                        <a:t>PIUTANG TERLAMBAT BAYAR DINILAI PADA KESELURUHAN JUMLAH</a:t>
                      </a:r>
                      <a:endParaRPr lang="id-ID" sz="2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7030A0"/>
                          </a:solidFill>
                        </a:rPr>
                        <a:t>UJI KELAYAKAN</a:t>
                      </a:r>
                      <a:r>
                        <a:rPr lang="en-US" sz="2000" b="1" baseline="0" dirty="0" smtClean="0">
                          <a:solidFill>
                            <a:srgbClr val="7030A0"/>
                          </a:solidFill>
                        </a:rPr>
                        <a:t> CADANGAN UNTUK PIUTANG TAK TERTAGIH</a:t>
                      </a:r>
                      <a:endParaRPr lang="id-ID" sz="2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558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KONSEP BUKTI AUDIT :</a:t>
            </a:r>
            <a:endParaRPr lang="id-ID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8039"/>
            <a:ext cx="10018713" cy="441316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SIFAT BUKTI AUDIT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KECUKUPAN DAN KELAYAKAN BUKTI AUDIT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EVALUASI BUKTI AUDIT</a:t>
            </a:r>
          </a:p>
        </p:txBody>
      </p:sp>
    </p:spTree>
    <p:extLst>
      <p:ext uri="{BB962C8B-B14F-4D97-AF65-F5344CB8AC3E}">
        <p14:creationId xmlns:p14="http://schemas.microsoft.com/office/powerpoint/2010/main" val="2118259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SIFAT BUKTI AUDIT :</a:t>
            </a:r>
            <a:endParaRPr lang="id-ID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8039"/>
            <a:ext cx="10018713" cy="4413161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MENGACU PADA BENTUK ATAU TIPE INFORMASI : CEK, FAKTUR,KONTRAK, BUKU BESAR UTAMA DAN PEMBANTU, KERTAS KERJA PENGHITUNGAN BIAYA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MENCAKUP CATATAN AKUNTANSI &amp; INFORMASI LAIN YG TERSEDIA : BUKTI RISALAH RAPAT, KONFIRMASI, LAP.ANALIS INDUSTRI, MANUAL PENGENDALIAN</a:t>
            </a:r>
          </a:p>
        </p:txBody>
      </p:sp>
    </p:spTree>
    <p:extLst>
      <p:ext uri="{BB962C8B-B14F-4D97-AF65-F5344CB8AC3E}">
        <p14:creationId xmlns:p14="http://schemas.microsoft.com/office/powerpoint/2010/main" val="1849139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KECUKUPAN </a:t>
            </a:r>
            <a:r>
              <a:rPr lang="en-US" sz="3600" b="1" dirty="0">
                <a:solidFill>
                  <a:srgbClr val="FF0000"/>
                </a:solidFill>
              </a:rPr>
              <a:t>DAN KELAYAKAN BUKTI </a:t>
            </a:r>
            <a:r>
              <a:rPr lang="en-US" sz="3600" b="1" dirty="0" smtClean="0">
                <a:solidFill>
                  <a:srgbClr val="FF0000"/>
                </a:solidFill>
              </a:rPr>
              <a:t>AUDIT :</a:t>
            </a:r>
            <a:r>
              <a:rPr lang="en-US" b="1" dirty="0">
                <a:solidFill>
                  <a:srgbClr val="00B050"/>
                </a:solidFill>
              </a:rPr>
              <a:t/>
            </a:r>
            <a:br>
              <a:rPr lang="en-US" b="1" dirty="0">
                <a:solidFill>
                  <a:srgbClr val="00B050"/>
                </a:solidFill>
              </a:rPr>
            </a:br>
            <a:endParaRPr lang="id-ID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8039"/>
            <a:ext cx="10018713" cy="4413161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UKURAN KWANTITAS BUKTI AUDIT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SEMAKIN BESAR RISIKO SALAH SAJI MATERIAL SEMAKIN BANYAK BUKTI AUDIT YG DIPERLUKAN UNTUK MEMENUHI UJI AUDIT</a:t>
            </a:r>
            <a:endParaRPr lang="en-US" sz="3600" b="1" dirty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</a:rPr>
              <a:t>UKURAN KWALITAS BUKTI AUDIT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SEMAKIN BERKUALITAS BUKTI AUDIT SEMAKIN SEDIKIT BUKTI YG DIPERLUKAN UNTUK MEMENUHI UJI AUDIT</a:t>
            </a:r>
          </a:p>
        </p:txBody>
      </p:sp>
    </p:spTree>
    <p:extLst>
      <p:ext uri="{BB962C8B-B14F-4D97-AF65-F5344CB8AC3E}">
        <p14:creationId xmlns:p14="http://schemas.microsoft.com/office/powerpoint/2010/main" val="1506812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51188"/>
            <a:ext cx="10018713" cy="7614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RELEVANSI</a:t>
            </a:r>
            <a:endParaRPr lang="id-ID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8039"/>
            <a:ext cx="10018713" cy="4413161"/>
          </a:xfrm>
        </p:spPr>
        <p:txBody>
          <a:bodyPr>
            <a:normAutofit fontScale="92500" lnSpcReduction="10000"/>
          </a:bodyPr>
          <a:lstStyle/>
          <a:p>
            <a:endParaRPr lang="id-ID" sz="3600" b="1" dirty="0" smtClean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</a:rPr>
              <a:t>RELEVANSI :</a:t>
            </a:r>
            <a:r>
              <a:rPr lang="id-ID" sz="3600" b="1" dirty="0" smtClean="0">
                <a:solidFill>
                  <a:srgbClr val="00B050"/>
                </a:solidFill>
              </a:rPr>
              <a:t> relevansi bukti audit merujuk pda hubungannya dg asersi atau pd tujuan pengendalian yg sedang diuji.</a:t>
            </a:r>
          </a:p>
          <a:p>
            <a:r>
              <a:rPr lang="id-ID" sz="3600" b="1" dirty="0">
                <a:solidFill>
                  <a:schemeClr val="accent6">
                    <a:lumMod val="50000"/>
                  </a:schemeClr>
                </a:solidFill>
              </a:rPr>
              <a:t>Prosedur audit normal untuk menguji asersi ini adalah menelsuri suatu sampel dokumen pengiriman ke faktur penjualan dan enti terkait  dalam jurnal penjualan</a:t>
            </a:r>
          </a:p>
          <a:p>
            <a:endParaRPr lang="en-US" sz="36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411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Autofit/>
          </a:bodyPr>
          <a:lstStyle/>
          <a:p>
            <a:r>
              <a:rPr lang="id-ID" b="1" dirty="0">
                <a:solidFill>
                  <a:schemeClr val="accent6">
                    <a:lumMod val="50000"/>
                  </a:schemeClr>
                </a:solidFill>
              </a:rPr>
              <a:t>KETERANDALAN</a:t>
            </a:r>
            <a:endParaRPr lang="id-ID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8039"/>
            <a:ext cx="10018713" cy="4413161"/>
          </a:xfrm>
        </p:spPr>
        <p:txBody>
          <a:bodyPr>
            <a:normAutofit fontScale="92500" lnSpcReduction="20000"/>
          </a:bodyPr>
          <a:lstStyle/>
          <a:p>
            <a:endParaRPr lang="id-ID" sz="3600" b="1" dirty="0" smtClean="0">
              <a:solidFill>
                <a:srgbClr val="00B050"/>
              </a:solidFill>
            </a:endParaRPr>
          </a:p>
          <a:p>
            <a:r>
              <a:rPr lang="id-ID" sz="3600" b="1" dirty="0" smtClean="0">
                <a:solidFill>
                  <a:srgbClr val="00B050"/>
                </a:solidFill>
              </a:rPr>
              <a:t>KETERANDALAN : validitas bukti mengacu pada apakah suatu tipe bukti tertentu dpt diandalkan sebagai sinyal pernyataan suatu asersi yg sebenarnya.</a:t>
            </a:r>
          </a:p>
          <a:p>
            <a:r>
              <a:rPr lang="id-ID" sz="3600" b="1" dirty="0" smtClean="0">
                <a:solidFill>
                  <a:srgbClr val="FF0000"/>
                </a:solidFill>
              </a:rPr>
              <a:t>Sumber bukti yg independen, Keefetifan pengendalian internal, Pengetahuan personal auditor langsung, Bukti dokumentasi dan dokumen original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EVALUASI BUKTI </a:t>
            </a:r>
            <a:r>
              <a:rPr lang="en-US" b="1" dirty="0" smtClean="0">
                <a:solidFill>
                  <a:srgbClr val="FF0000"/>
                </a:solidFill>
              </a:rPr>
              <a:t>AUDIT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id-ID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8039"/>
            <a:ext cx="10018713" cy="4413161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solidFill>
                  <a:srgbClr val="00B050"/>
                </a:solidFill>
              </a:rPr>
              <a:t>Dalam mengevaluasi bukti, auditor harus teliti saat mencari bukti dan tidak bias saat mengevaluasi</a:t>
            </a:r>
            <a:endParaRPr lang="id-ID" sz="3600" b="1" dirty="0" smtClean="0">
              <a:solidFill>
                <a:srgbClr val="FF0000"/>
              </a:solidFill>
            </a:endParaRPr>
          </a:p>
          <a:p>
            <a:r>
              <a:rPr lang="id-ID" sz="3600" b="1" dirty="0" smtClean="0">
                <a:solidFill>
                  <a:srgbClr val="FF0000"/>
                </a:solidFill>
              </a:rPr>
              <a:t>Contoh : auditor memutuskan kirim konfirmasi piutang, jika sebagian tidak merespon maka audito harus mengumpulkan bukti yg cukup dari masing2 piutang</a:t>
            </a:r>
            <a:endParaRPr lang="id-ID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00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id-ID" sz="2800" b="1" dirty="0" smtClean="0">
                <a:solidFill>
                  <a:srgbClr val="FF0000"/>
                </a:solidFill>
              </a:rPr>
              <a:t>PROSEDUR AUDIT UNTUK MEMPEROLEH BUKTI AUDIT</a:t>
            </a:r>
            <a:r>
              <a:rPr lang="id-ID" sz="2800" b="1" dirty="0">
                <a:solidFill>
                  <a:srgbClr val="FF0000"/>
                </a:solidFill>
              </a:rPr>
              <a:t/>
            </a:r>
            <a:br>
              <a:rPr lang="id-ID" sz="2800" b="1" dirty="0">
                <a:solidFill>
                  <a:srgbClr val="FF0000"/>
                </a:solidFill>
              </a:rPr>
            </a:br>
            <a:endParaRPr lang="id-ID" sz="2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8039"/>
            <a:ext cx="10018713" cy="4413161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solidFill>
                  <a:srgbClr val="00B050"/>
                </a:solidFill>
              </a:rPr>
              <a:t>PROSEDUR PENILAIAN RISIKO</a:t>
            </a:r>
            <a:endParaRPr lang="id-ID" sz="3600" b="1" dirty="0" smtClean="0">
              <a:solidFill>
                <a:srgbClr val="FF0000"/>
              </a:solidFill>
            </a:endParaRPr>
          </a:p>
          <a:p>
            <a:r>
              <a:rPr lang="id-ID" sz="3600" b="1" dirty="0" smtClean="0">
                <a:solidFill>
                  <a:srgbClr val="FF0000"/>
                </a:solidFill>
              </a:rPr>
              <a:t>UJI PENGENDALIAN</a:t>
            </a:r>
          </a:p>
          <a:p>
            <a:r>
              <a:rPr lang="id-ID" sz="3600" b="1" dirty="0" smtClean="0">
                <a:solidFill>
                  <a:srgbClr val="FF0000"/>
                </a:solidFill>
              </a:rPr>
              <a:t>PROSEDUR SUBSTANTIF</a:t>
            </a:r>
          </a:p>
        </p:txBody>
      </p:sp>
    </p:spTree>
    <p:extLst>
      <p:ext uri="{BB962C8B-B14F-4D97-AF65-F5344CB8AC3E}">
        <p14:creationId xmlns:p14="http://schemas.microsoft.com/office/powerpoint/2010/main" val="1561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id-ID" sz="4400" b="1" dirty="0" smtClean="0">
                <a:solidFill>
                  <a:srgbClr val="FF0000"/>
                </a:solidFill>
              </a:rPr>
              <a:t>TIPE BUKTI</a:t>
            </a:r>
            <a:br>
              <a:rPr lang="id-ID" sz="4400" b="1" dirty="0" smtClean="0">
                <a:solidFill>
                  <a:srgbClr val="FF0000"/>
                </a:solidFill>
              </a:rPr>
            </a:br>
            <a:endParaRPr lang="id-ID" sz="2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8039"/>
            <a:ext cx="10018713" cy="4413161"/>
          </a:xfrm>
        </p:spPr>
        <p:txBody>
          <a:bodyPr>
            <a:noAutofit/>
          </a:bodyPr>
          <a:lstStyle/>
          <a:p>
            <a:pPr algn="ctr"/>
            <a:r>
              <a:rPr lang="id-ID" b="1" dirty="0" smtClean="0">
                <a:solidFill>
                  <a:srgbClr val="0070C0"/>
                </a:solidFill>
              </a:rPr>
              <a:t>INSPEKSI PD CATATAN / DOKUMEN</a:t>
            </a:r>
          </a:p>
          <a:p>
            <a:pPr algn="ctr"/>
            <a:r>
              <a:rPr lang="id-ID" b="1" dirty="0" smtClean="0">
                <a:solidFill>
                  <a:srgbClr val="0070C0"/>
                </a:solidFill>
              </a:rPr>
              <a:t>INSPEKSI PD ASET BERWUJUD</a:t>
            </a:r>
          </a:p>
          <a:p>
            <a:pPr algn="ctr"/>
            <a:r>
              <a:rPr lang="id-ID" b="1" dirty="0" smtClean="0">
                <a:solidFill>
                  <a:srgbClr val="0070C0"/>
                </a:solidFill>
              </a:rPr>
              <a:t>PENGAMATAN (OBSERVASI)</a:t>
            </a:r>
          </a:p>
          <a:p>
            <a:pPr algn="ctr"/>
            <a:r>
              <a:rPr lang="id-ID" b="1" dirty="0" smtClean="0">
                <a:solidFill>
                  <a:srgbClr val="0070C0"/>
                </a:solidFill>
              </a:rPr>
              <a:t>PERMINTAAN KETERANGAN(INQUIRY)</a:t>
            </a:r>
          </a:p>
          <a:p>
            <a:pPr algn="ctr"/>
            <a:r>
              <a:rPr lang="id-ID" b="1" dirty="0" smtClean="0">
                <a:solidFill>
                  <a:srgbClr val="0070C0"/>
                </a:solidFill>
              </a:rPr>
              <a:t>KONFIRMASI</a:t>
            </a:r>
          </a:p>
          <a:p>
            <a:pPr algn="ctr"/>
            <a:r>
              <a:rPr lang="id-ID" b="1" dirty="0" smtClean="0">
                <a:solidFill>
                  <a:srgbClr val="0070C0"/>
                </a:solidFill>
              </a:rPr>
              <a:t>PENGHITUNGAN ULANG</a:t>
            </a:r>
          </a:p>
          <a:p>
            <a:pPr algn="ctr"/>
            <a:r>
              <a:rPr lang="id-ID" b="1" dirty="0" smtClean="0">
                <a:solidFill>
                  <a:srgbClr val="0070C0"/>
                </a:solidFill>
              </a:rPr>
              <a:t>PELAKSANAAN ULANG</a:t>
            </a:r>
          </a:p>
          <a:p>
            <a:pPr algn="ctr"/>
            <a:r>
              <a:rPr lang="id-ID" b="1" dirty="0" smtClean="0">
                <a:solidFill>
                  <a:srgbClr val="0070C0"/>
                </a:solidFill>
              </a:rPr>
              <a:t>PROSEDUR ANALITIS</a:t>
            </a:r>
          </a:p>
          <a:p>
            <a:pPr algn="ctr"/>
            <a:r>
              <a:rPr lang="id-ID" b="1" dirty="0" smtClean="0">
                <a:solidFill>
                  <a:srgbClr val="0070C0"/>
                </a:solidFill>
              </a:rPr>
              <a:t>PEMINDAIAN (SCANNING)</a:t>
            </a:r>
          </a:p>
        </p:txBody>
      </p:sp>
    </p:spTree>
    <p:extLst>
      <p:ext uri="{BB962C8B-B14F-4D97-AF65-F5344CB8AC3E}">
        <p14:creationId xmlns:p14="http://schemas.microsoft.com/office/powerpoint/2010/main" val="309356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Autofit/>
          </a:bodyPr>
          <a:lstStyle/>
          <a:p>
            <a:r>
              <a:rPr lang="id-ID" sz="6000" b="1" dirty="0" smtClean="0">
                <a:solidFill>
                  <a:srgbClr val="FF0000"/>
                </a:solidFill>
              </a:rPr>
              <a:t>BUKTI AUDIT</a:t>
            </a:r>
            <a:endParaRPr lang="id-ID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8039"/>
            <a:ext cx="10018713" cy="4413161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solidFill>
                  <a:srgbClr val="00B050"/>
                </a:solidFill>
              </a:rPr>
              <a:t>INFORMASI YG DIGUNAKAN OLEH AUDITOR UNTUK KESIMPULAN YG MENJADI DASAR OPINI AUDIT,MENCAKUP INFORMASI YG TERKANDUNG DLM CATATAN DLM CATATAN AKUNTANSI YG MENDASARI LAPORAN KEUANGAN DAN SUMBER LAINNYA</a:t>
            </a:r>
            <a:endParaRPr lang="id-ID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121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/>
            </a:r>
            <a:br>
              <a:rPr lang="en-US" sz="4400" b="1" dirty="0" smtClean="0">
                <a:solidFill>
                  <a:srgbClr val="FF0000"/>
                </a:solidFill>
              </a:rPr>
            </a:br>
            <a:r>
              <a:rPr lang="id-ID" sz="4400" b="1" dirty="0" smtClean="0">
                <a:solidFill>
                  <a:srgbClr val="FF0000"/>
                </a:solidFill>
              </a:rPr>
              <a:t>DOKUMEN AUDIT</a:t>
            </a:r>
            <a:br>
              <a:rPr lang="id-ID" sz="4400" b="1" dirty="0" smtClean="0">
                <a:solidFill>
                  <a:srgbClr val="FF0000"/>
                </a:solidFill>
              </a:rPr>
            </a:br>
            <a:r>
              <a:rPr lang="id-ID" sz="4400" b="1" dirty="0" smtClean="0">
                <a:solidFill>
                  <a:srgbClr val="FF0000"/>
                </a:solidFill>
              </a:rPr>
              <a:t/>
            </a:r>
            <a:br>
              <a:rPr lang="id-ID" sz="4400" b="1" dirty="0" smtClean="0">
                <a:solidFill>
                  <a:srgbClr val="FF0000"/>
                </a:solidFill>
              </a:rPr>
            </a:br>
            <a:endParaRPr lang="id-ID" sz="44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91516"/>
            <a:ext cx="10018713" cy="4011965"/>
          </a:xfrm>
        </p:spPr>
        <p:txBody>
          <a:bodyPr>
            <a:noAutofit/>
          </a:bodyPr>
          <a:lstStyle/>
          <a:p>
            <a:r>
              <a:rPr lang="id-ID" sz="2200" b="1" dirty="0" smtClean="0">
                <a:solidFill>
                  <a:srgbClr val="0070C0"/>
                </a:solidFill>
              </a:rPr>
              <a:t>TUJUAN DOKUMEN AUDIT</a:t>
            </a:r>
            <a:r>
              <a:rPr lang="id-ID" sz="2200" b="1" dirty="0" smtClean="0">
                <a:solidFill>
                  <a:srgbClr val="00B050"/>
                </a:solidFill>
              </a:rPr>
              <a:t> ( MENGUMPULKAN BUKTI,  TEMUAN &amp; KESIMPULAN )</a:t>
            </a:r>
            <a:endParaRPr lang="id-ID" sz="2200" b="1" dirty="0">
              <a:solidFill>
                <a:srgbClr val="00B050"/>
              </a:solidFill>
            </a:endParaRPr>
          </a:p>
          <a:p>
            <a:r>
              <a:rPr lang="id-ID" sz="2200" b="1" dirty="0" smtClean="0">
                <a:solidFill>
                  <a:srgbClr val="0070C0"/>
                </a:solidFill>
              </a:rPr>
              <a:t>KANDUNGAN DOKUMEN AUDIT </a:t>
            </a:r>
            <a:r>
              <a:rPr lang="id-ID" sz="2200" b="1" dirty="0" smtClean="0">
                <a:solidFill>
                  <a:srgbClr val="00B050"/>
                </a:solidFill>
              </a:rPr>
              <a:t>( AUDIT PATUH PD STANDAR, KESIMPULAN AUDITOR &amp;  CATATAN AK. TLAH SESUAI DG REKONSILIASI LAP.KEU)</a:t>
            </a:r>
          </a:p>
          <a:p>
            <a:r>
              <a:rPr lang="id-ID" sz="2200" b="1" dirty="0" smtClean="0">
                <a:solidFill>
                  <a:srgbClr val="0070C0"/>
                </a:solidFill>
              </a:rPr>
              <a:t>CONTOH DOKUMEN AUDIT </a:t>
            </a:r>
            <a:r>
              <a:rPr lang="id-ID" sz="2200" b="1" dirty="0" smtClean="0">
                <a:solidFill>
                  <a:srgbClr val="00B050"/>
                </a:solidFill>
              </a:rPr>
              <a:t>( RENCANA &amp; PROGRAM AUDIT, NERACA SALDO, ANALISIS DAFTAR AKUN, MEMORANDUM AUDIT, JURNAL PENY &amp; REKLASIFIKASI)</a:t>
            </a:r>
          </a:p>
          <a:p>
            <a:r>
              <a:rPr lang="id-ID" sz="2200" b="1" dirty="0" smtClean="0">
                <a:solidFill>
                  <a:srgbClr val="0070C0"/>
                </a:solidFill>
              </a:rPr>
              <a:t>FORMAT DOKUMEN AUDIT </a:t>
            </a:r>
            <a:r>
              <a:rPr lang="id-ID" sz="2200" b="1" dirty="0" smtClean="0">
                <a:solidFill>
                  <a:srgbClr val="00B050"/>
                </a:solidFill>
              </a:rPr>
              <a:t>( JUDUL, INDEKS &amp; REFERENSI, TANDA CENTANG)</a:t>
            </a:r>
          </a:p>
          <a:p>
            <a:r>
              <a:rPr lang="id-ID" sz="2200" b="1" dirty="0" smtClean="0">
                <a:solidFill>
                  <a:srgbClr val="0070C0"/>
                </a:solidFill>
              </a:rPr>
              <a:t>PENGATURAN DOKUMEN AUDIT </a:t>
            </a:r>
            <a:r>
              <a:rPr lang="id-ID" sz="2200" b="1" dirty="0" smtClean="0">
                <a:solidFill>
                  <a:srgbClr val="00B050"/>
                </a:solidFill>
              </a:rPr>
              <a:t>(  AGAR ANGGOTA TIM AUDIT DPT MENEMUKAN BUKTI AUDIT MENDUKUNG TIAP AKUN LAP.KEU)</a:t>
            </a:r>
          </a:p>
          <a:p>
            <a:r>
              <a:rPr lang="id-ID" sz="2200" b="1" dirty="0" smtClean="0">
                <a:solidFill>
                  <a:srgbClr val="0070C0"/>
                </a:solidFill>
              </a:rPr>
              <a:t>KEPEMILIKAN DOKUMEN AUDIT </a:t>
            </a:r>
            <a:r>
              <a:rPr lang="id-ID" sz="2200" b="1" dirty="0" smtClean="0">
                <a:solidFill>
                  <a:srgbClr val="00B050"/>
                </a:solidFill>
              </a:rPr>
              <a:t>(PROPERTY AUDITOR)</a:t>
            </a:r>
            <a:endParaRPr lang="id-ID" sz="2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55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Autofit/>
          </a:bodyPr>
          <a:lstStyle/>
          <a:p>
            <a:r>
              <a:rPr lang="id-ID" sz="6000" b="1" dirty="0" smtClean="0">
                <a:solidFill>
                  <a:srgbClr val="FF0000"/>
                </a:solidFill>
              </a:rPr>
              <a:t>BUKTI AUDIT </a:t>
            </a:r>
            <a:r>
              <a:rPr lang="id-ID" sz="2800" b="1" dirty="0" smtClean="0">
                <a:solidFill>
                  <a:srgbClr val="FF0000"/>
                </a:solidFill>
              </a:rPr>
              <a:t>LANJUT.......</a:t>
            </a:r>
            <a:endParaRPr lang="id-ID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8039"/>
            <a:ext cx="10018713" cy="4413161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solidFill>
                  <a:srgbClr val="00B0F0"/>
                </a:solidFill>
              </a:rPr>
              <a:t>SEBAGIAN BESAR KERJA AUDITOR MELIBATKAN PEMEROLEHAN DAN EVALUASI BUKTI YANG MENGGUNAKAN PROSEDUR SEPERTI INSPEKSI PD CATATAN &amp; KONFIRMASI EKSTERNALUNTUK MENGUJI KEWAJARAN  PENYAJIAN LAPORAN KEUANGAN</a:t>
            </a:r>
            <a:endParaRPr lang="id-ID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428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HUBUNGAN </a:t>
            </a:r>
            <a:r>
              <a:rPr lang="id-ID" sz="3200" b="1" dirty="0" smtClean="0">
                <a:solidFill>
                  <a:srgbClr val="FF0000"/>
                </a:solidFill>
              </a:rPr>
              <a:t>BUKTI AUDIT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&amp; LAPORAN KEUANGAN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8039"/>
            <a:ext cx="10018713" cy="4413161"/>
          </a:xfrm>
        </p:spPr>
        <p:txBody>
          <a:bodyPr>
            <a:normAutofit/>
          </a:bodyPr>
          <a:lstStyle/>
          <a:p>
            <a:endParaRPr lang="id-ID" sz="3600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6838" y="1687132"/>
            <a:ext cx="2498502" cy="104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LAPORAN KEUANGAN</a:t>
            </a:r>
            <a:endParaRPr lang="id-ID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45472" y="3181082"/>
            <a:ext cx="2511381" cy="1197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ASERSI MANAJEMEN MENGENAI KOMPONEN LAPORAN</a:t>
            </a:r>
            <a:endParaRPr lang="id-ID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93959" y="4803820"/>
            <a:ext cx="2498502" cy="1133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PROSEDUR AUDIT</a:t>
            </a:r>
            <a:endParaRPr lang="id-ID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57623" y="1687132"/>
            <a:ext cx="2356833" cy="104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LAPORAN AUDIT</a:t>
            </a:r>
            <a:endParaRPr lang="id-ID" sz="2400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34894" y="3181082"/>
            <a:ext cx="2331076" cy="1197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AUDITOR MAMPEROLEH KESIMPULAN BERDASAR BUKTI</a:t>
            </a:r>
            <a:endParaRPr lang="id-ID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47775" y="4829579"/>
            <a:ext cx="2369712" cy="109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MENYEDIAKAN BUKTI TTG KEWAJARAN LAPORAN KEUANGAN</a:t>
            </a:r>
            <a:endParaRPr lang="id-ID" sz="1600" b="1" dirty="0">
              <a:solidFill>
                <a:srgbClr val="002060"/>
              </a:solidFill>
            </a:endParaRPr>
          </a:p>
        </p:txBody>
      </p:sp>
      <p:cxnSp>
        <p:nvCxnSpPr>
          <p:cNvPr id="11" name="Straight Arrow Connector 10"/>
          <p:cNvCxnSpPr>
            <a:stCxn id="4" idx="2"/>
          </p:cNvCxnSpPr>
          <p:nvPr/>
        </p:nvCxnSpPr>
        <p:spPr>
          <a:xfrm>
            <a:off x="4456089" y="2730321"/>
            <a:ext cx="45073" cy="450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56089" y="4378817"/>
            <a:ext cx="0" cy="425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</p:cNvCxnSpPr>
          <p:nvPr/>
        </p:nvCxnSpPr>
        <p:spPr>
          <a:xfrm flipV="1">
            <a:off x="5692461" y="5370490"/>
            <a:ext cx="144243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8332631" y="4378817"/>
            <a:ext cx="0" cy="425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8236039" y="2730321"/>
            <a:ext cx="0" cy="450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756853" y="2208726"/>
            <a:ext cx="13007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633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ASERSI MENGENAI GOL. TRANSAKSI &amp; PERISTIWA   UNT. PERIODE YG SEDANG DI </a:t>
            </a:r>
            <a:r>
              <a:rPr lang="id-ID" sz="3200" b="1" dirty="0" smtClean="0">
                <a:solidFill>
                  <a:srgbClr val="FF0000"/>
                </a:solidFill>
              </a:rPr>
              <a:t>AUDIT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8039"/>
            <a:ext cx="10018713" cy="441316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KEJADIAN (OCCURANCE) : TRANSAKSI &amp; PERISTIWA YG DICATAT TELAH TERJADI &amp; TERJADI PADA ENTITAS YBS (KADANG MERUJUK PD VALIDITAS)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KELENGKAPAN (COMPLETENESS) : SEMUA TRANSAKSI &amp; PERISTIWA YG SEHARUSNYA TELAH DICATAT MEMANG TELAH DICATAT</a:t>
            </a:r>
          </a:p>
        </p:txBody>
      </p:sp>
    </p:spTree>
    <p:extLst>
      <p:ext uri="{BB962C8B-B14F-4D97-AF65-F5344CB8AC3E}">
        <p14:creationId xmlns:p14="http://schemas.microsoft.com/office/powerpoint/2010/main" val="636970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ASERSI MENGENAI GOL. TRANSAKSI &amp; PERISTIWA   UNT. PERIODE YG SEDANG DI </a:t>
            </a:r>
            <a:r>
              <a:rPr lang="id-ID" sz="3200" b="1" dirty="0" smtClean="0">
                <a:solidFill>
                  <a:srgbClr val="FF0000"/>
                </a:solidFill>
              </a:rPr>
              <a:t>AUDIT</a:t>
            </a:r>
            <a:r>
              <a:rPr lang="en-US" sz="1800" b="1" i="1" dirty="0" smtClean="0">
                <a:solidFill>
                  <a:srgbClr val="FF0000"/>
                </a:solidFill>
              </a:rPr>
              <a:t> LANJUT……</a:t>
            </a:r>
            <a:endParaRPr lang="id-ID" sz="3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8039"/>
            <a:ext cx="10018713" cy="441316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OTORISASI ( AUTHORIZATION) : SEMUA TRANSAKSI &amp; PERISTIWA TELAH DIOTORISASI DG BAIK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rgbClr val="002060"/>
                </a:solidFill>
              </a:rPr>
              <a:t>AKURASI (ACCURACY) : JUMLAH DAN DATA LAIN TERKAIT TRANSAKSI &amp; PERISTIWA TELAH DICATAT DG BENAR</a:t>
            </a:r>
            <a:endParaRPr lang="id-ID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738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ASERSI MENGENAI GOL. TRANSAKSI &amp; PERISTIWA   UNT. PERIODE YG SEDANG DI </a:t>
            </a:r>
            <a:r>
              <a:rPr lang="id-ID" sz="3200" b="1" dirty="0" smtClean="0">
                <a:solidFill>
                  <a:srgbClr val="FF0000"/>
                </a:solidFill>
              </a:rPr>
              <a:t>AUDIT</a:t>
            </a:r>
            <a:r>
              <a:rPr lang="en-US" sz="1800" b="1" i="1" dirty="0" smtClean="0">
                <a:solidFill>
                  <a:srgbClr val="FF0000"/>
                </a:solidFill>
              </a:rPr>
              <a:t> LANJUT……</a:t>
            </a:r>
            <a:endParaRPr lang="id-ID" sz="3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8039"/>
            <a:ext cx="10018713" cy="441316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PISAH BATAS (CUT-OFF) : TRANSAKSI &amp; PERISTIWA TELAH DICATAT PD PERIODE AKUNTANSI YG BENAR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KLASIFIKASI (CLASIFICATION) : JUMLAH DAN DATA LAIN TERKAIT TRANSAKSI &amp; PERISTIWA TELAH DICATAT DG BENAR</a:t>
            </a:r>
            <a:endParaRPr lang="id-ID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026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ASERSI MENGENAI </a:t>
            </a:r>
            <a:r>
              <a:rPr lang="en-US" sz="3600" b="1" dirty="0" smtClean="0">
                <a:solidFill>
                  <a:srgbClr val="FF0000"/>
                </a:solidFill>
              </a:rPr>
              <a:t>SALDO AKUN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 SAAT AKHIR PERIODE</a:t>
            </a:r>
            <a:endParaRPr lang="id-ID" sz="36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8039"/>
            <a:ext cx="10018713" cy="4413161"/>
          </a:xfrm>
        </p:spPr>
        <p:txBody>
          <a:bodyPr>
            <a:normAutofit fontScale="92500" lnSpcReduction="10000"/>
          </a:bodyPr>
          <a:lstStyle/>
          <a:p>
            <a:endParaRPr lang="en-US" sz="3600" b="1" dirty="0" smtClean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</a:rPr>
              <a:t>KEBERADAAN (EXISTENCE) : ASSET, LIABILITAS &amp; EKUITAS BENAR ADANYA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rgbClr val="002060"/>
                </a:solidFill>
              </a:rPr>
              <a:t>HAK &amp; KEWAJIBAN ( RIGHTS &amp; OBLIGATIONS): ENTITAS TERKAIT MEMILIKI ATAU MENGENDALIKAN HAK ATAS ASET DAN LIABILITAS YG MERUPAKAN TANGGUNGJAWAB ENTITAS</a:t>
            </a:r>
            <a:endParaRPr lang="id-ID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00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9223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ASERSI MENGENAI SALDO AKUN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 SAAT AKHIR </a:t>
            </a:r>
            <a:r>
              <a:rPr lang="en-US" sz="3200" b="1" dirty="0" smtClean="0">
                <a:solidFill>
                  <a:srgbClr val="FF0000"/>
                </a:solidFill>
              </a:rPr>
              <a:t>PERIODE   </a:t>
            </a:r>
            <a:r>
              <a:rPr lang="en-US" sz="1800" b="1" i="1" dirty="0" smtClean="0">
                <a:solidFill>
                  <a:srgbClr val="FF0000"/>
                </a:solidFill>
              </a:rPr>
              <a:t>LANJUT……</a:t>
            </a:r>
            <a:endParaRPr lang="id-ID" sz="3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8039"/>
            <a:ext cx="10018713" cy="4413161"/>
          </a:xfrm>
        </p:spPr>
        <p:txBody>
          <a:bodyPr>
            <a:normAutofit fontScale="85000" lnSpcReduction="10000"/>
          </a:bodyPr>
          <a:lstStyle/>
          <a:p>
            <a:endParaRPr lang="en-US" sz="3600" b="1" dirty="0" smtClean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</a:rPr>
              <a:t>KELENGKAPAN (COMPETENESS) : SELURUH ASET, LIABILITAS DAN EKUITAS YG SEHARUSNYA DICATAT DAN EKUITAS MEMANG TELAH DICATAT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rgbClr val="002060"/>
                </a:solidFill>
              </a:rPr>
              <a:t>PENILAIAN &amp; ALOKASI (VALUATION &amp; ALLOCATION) : ASET, LIABILITAS DIMASUKKAN DALAM LAPORAN KEUANGAN  PDJUMLAH DAN DATA LAIN TERKAIT TRA AU ALOKASI PENYESUAIAN YG MEJUYERTAINYA TELAH DICATAT DG BENAR</a:t>
            </a:r>
            <a:endParaRPr lang="id-ID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975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192</TotalTime>
  <Words>805</Words>
  <Application>Microsoft Office PowerPoint</Application>
  <PresentationFormat>Widescreen</PresentationFormat>
  <Paragraphs>93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Arial Rounded MT Bold</vt:lpstr>
      <vt:lpstr>Corbel</vt:lpstr>
      <vt:lpstr>Parallax</vt:lpstr>
      <vt:lpstr>BUKTI DAN DOKUMENTASI</vt:lpstr>
      <vt:lpstr>BUKTI AUDIT</vt:lpstr>
      <vt:lpstr>BUKTI AUDIT LANJUT.......</vt:lpstr>
      <vt:lpstr>HUBUNGAN BUKTI AUDIT &amp; LAPORAN KEUANGAN</vt:lpstr>
      <vt:lpstr>ASERSI MENGENAI GOL. TRANSAKSI &amp; PERISTIWA   UNT. PERIODE YG SEDANG DI AUDIT</vt:lpstr>
      <vt:lpstr>ASERSI MENGENAI GOL. TRANSAKSI &amp; PERISTIWA   UNT. PERIODE YG SEDANG DI AUDIT LANJUT……</vt:lpstr>
      <vt:lpstr>ASERSI MENGENAI GOL. TRANSAKSI &amp; PERISTIWA   UNT. PERIODE YG SEDANG DI AUDIT LANJUT……</vt:lpstr>
      <vt:lpstr>ASERSI MENGENAI SALDO AKUN  SAAT AKHIR PERIODE</vt:lpstr>
      <vt:lpstr>ASERSI MENGENAI SALDO AKUN  SAAT AKHIR PERIODE   LANJUT……</vt:lpstr>
      <vt:lpstr>ASERSI MENGENI PENYAJIAN &amp; PENGUNGKAPAN LANJUT …..</vt:lpstr>
      <vt:lpstr>ASERSI MANAJEMEN, SALAH SAJI YG MUNGKIN TERJADI &amp; ILUSTRASI PROSEDUR AUDIT</vt:lpstr>
      <vt:lpstr>KONSEP BUKTI AUDIT :</vt:lpstr>
      <vt:lpstr>SIFAT BUKTI AUDIT :</vt:lpstr>
      <vt:lpstr> KECUKUPAN DAN KELAYAKAN BUKTI AUDIT : </vt:lpstr>
      <vt:lpstr>RELEVANSI</vt:lpstr>
      <vt:lpstr>KETERANDALAN</vt:lpstr>
      <vt:lpstr> EVALUASI BUKTI AUDIT  </vt:lpstr>
      <vt:lpstr> PROSEDUR AUDIT UNTUK MEMPEROLEH BUKTI AUDIT </vt:lpstr>
      <vt:lpstr> TIPE BUKTI </vt:lpstr>
      <vt:lpstr> DOKUMEN AUDIT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BUKTI DAN DOKUMENTASI</dc:title>
  <dc:creator>Limitless</dc:creator>
  <cp:lastModifiedBy>Limitless</cp:lastModifiedBy>
  <cp:revision>19</cp:revision>
  <dcterms:created xsi:type="dcterms:W3CDTF">2015-03-31T11:36:13Z</dcterms:created>
  <dcterms:modified xsi:type="dcterms:W3CDTF">2015-04-06T14:41:01Z</dcterms:modified>
</cp:coreProperties>
</file>